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5" r:id="rId2"/>
    <p:sldId id="266" r:id="rId3"/>
    <p:sldId id="280" r:id="rId4"/>
    <p:sldId id="267" r:id="rId5"/>
    <p:sldId id="268" r:id="rId6"/>
    <p:sldId id="277" r:id="rId7"/>
    <p:sldId id="281" r:id="rId8"/>
    <p:sldId id="262" r:id="rId9"/>
    <p:sldId id="284" r:id="rId10"/>
    <p:sldId id="285" r:id="rId11"/>
    <p:sldId id="272" r:id="rId12"/>
    <p:sldId id="278" r:id="rId13"/>
    <p:sldId id="283" r:id="rId14"/>
    <p:sldId id="275" r:id="rId15"/>
    <p:sldId id="263" r:id="rId16"/>
    <p:sldId id="279" r:id="rId17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LKCLFILE1\Ablage\Fd\13\Finanzen\20.2x%20Haushalte%202002%20bis%202015\HHJR2015\Entwurf%202015\Zusammenstellung%20KT\Pr&#228;sentation\VergleichSZGem_LK_2015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LKCLFILE1\Ablage\Fd\13\Finanzen\20.2x%20Haushalte%202002%20bis%202015\HHJR2015\Entwurf%202015\Zusammenstellung%20KT\Pr&#228;sentation\Steuerumlagekraf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LKCLFILE1\Ablage\Fd\13\Finanzen\20.2x%20Haushalte%202002%20bis%202015\HHJR2015\Entwurf%202015\Zusammenstellung%20KT\Pr&#228;sentation\Schulden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überarbeitet!$A$3</c:f>
              <c:strCache>
                <c:ptCount val="1"/>
                <c:pt idx="0">
                  <c:v>Landkreis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überarbeitet!$B$2:$H$2</c:f>
              <c:strCache>
                <c:ptCount val="7"/>
                <c:pt idx="0">
                  <c:v>2011 (Ist)</c:v>
                </c:pt>
                <c:pt idx="1">
                  <c:v>2012 (Ist)</c:v>
                </c:pt>
                <c:pt idx="2">
                  <c:v>2013 (Ist)</c:v>
                </c:pt>
                <c:pt idx="3">
                  <c:v>2014 (Ist)</c:v>
                </c:pt>
                <c:pt idx="4">
                  <c:v>2015 (Plan)</c:v>
                </c:pt>
                <c:pt idx="5">
                  <c:v>2016 (Plan)</c:v>
                </c:pt>
                <c:pt idx="6">
                  <c:v>2017 (Plan)</c:v>
                </c:pt>
              </c:strCache>
            </c:strRef>
          </c:cat>
          <c:val>
            <c:numRef>
              <c:f>überarbeitet!$B$3:$H$3</c:f>
              <c:numCache>
                <c:formatCode>#,##0\ "€"</c:formatCode>
                <c:ptCount val="7"/>
                <c:pt idx="0">
                  <c:v>25564136</c:v>
                </c:pt>
                <c:pt idx="1">
                  <c:v>26458568</c:v>
                </c:pt>
                <c:pt idx="2">
                  <c:v>27980936</c:v>
                </c:pt>
                <c:pt idx="3">
                  <c:v>30420768</c:v>
                </c:pt>
                <c:pt idx="4">
                  <c:v>30276000</c:v>
                </c:pt>
                <c:pt idx="5">
                  <c:v>30639100</c:v>
                </c:pt>
                <c:pt idx="6">
                  <c:v>31865000</c:v>
                </c:pt>
              </c:numCache>
            </c:numRef>
          </c:val>
        </c:ser>
        <c:ser>
          <c:idx val="1"/>
          <c:order val="1"/>
          <c:tx>
            <c:strRef>
              <c:f>überarbeitet!$A$4</c:f>
              <c:strCache>
                <c:ptCount val="1"/>
                <c:pt idx="0">
                  <c:v>Gemeinden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überarbeitet!$B$2:$H$2</c:f>
              <c:strCache>
                <c:ptCount val="7"/>
                <c:pt idx="0">
                  <c:v>2011 (Ist)</c:v>
                </c:pt>
                <c:pt idx="1">
                  <c:v>2012 (Ist)</c:v>
                </c:pt>
                <c:pt idx="2">
                  <c:v>2013 (Ist)</c:v>
                </c:pt>
                <c:pt idx="3">
                  <c:v>2014 (Ist)</c:v>
                </c:pt>
                <c:pt idx="4">
                  <c:v>2015 (Plan)</c:v>
                </c:pt>
                <c:pt idx="5">
                  <c:v>2016 (Plan)</c:v>
                </c:pt>
                <c:pt idx="6">
                  <c:v>2017 (Plan)</c:v>
                </c:pt>
              </c:strCache>
            </c:strRef>
          </c:cat>
          <c:val>
            <c:numRef>
              <c:f>überarbeitet!$B$4:$H$4</c:f>
              <c:numCache>
                <c:formatCode>#,##0\ "€"</c:formatCode>
                <c:ptCount val="7"/>
                <c:pt idx="0">
                  <c:v>25134592</c:v>
                </c:pt>
                <c:pt idx="1">
                  <c:v>28204952</c:v>
                </c:pt>
                <c:pt idx="2">
                  <c:v>26684480</c:v>
                </c:pt>
                <c:pt idx="3">
                  <c:v>32391584</c:v>
                </c:pt>
                <c:pt idx="4">
                  <c:v>33502600</c:v>
                </c:pt>
                <c:pt idx="5">
                  <c:v>35033900</c:v>
                </c:pt>
                <c:pt idx="6">
                  <c:v>36435300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31008"/>
        <c:axId val="108332544"/>
      </c:barChart>
      <c:catAx>
        <c:axId val="108331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ctr" anchorCtr="0"/>
          <a:lstStyle/>
          <a:p>
            <a:pPr>
              <a:defRPr sz="1200" b="1"/>
            </a:pPr>
            <a:endParaRPr lang="de-DE"/>
          </a:p>
        </c:txPr>
        <c:crossAx val="108332544"/>
        <c:crosses val="autoZero"/>
        <c:auto val="0"/>
        <c:lblAlgn val="ctr"/>
        <c:lblOffset val="50"/>
        <c:noMultiLvlLbl val="0"/>
      </c:catAx>
      <c:valAx>
        <c:axId val="108332544"/>
        <c:scaling>
          <c:orientation val="minMax"/>
          <c:max val="37000000"/>
          <c:min val="22000000"/>
        </c:scaling>
        <c:delete val="0"/>
        <c:axPos val="l"/>
        <c:majorGridlines/>
        <c:numFmt formatCode="#,##0\ &quot;€&quot;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108331008"/>
        <c:crosses val="autoZero"/>
        <c:crossBetween val="between"/>
        <c:majorUnit val="1000000"/>
        <c:minorUnit val="10000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Auszug!$B$3</c:f>
              <c:strCache>
                <c:ptCount val="1"/>
                <c:pt idx="0">
                  <c:v>LK Peine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cat>
            <c:numRef>
              <c:f>Auszug!$A$4:$A$18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Auszug!$B$4:$B$18</c:f>
              <c:numCache>
                <c:formatCode>#,##0.00</c:formatCode>
                <c:ptCount val="15"/>
                <c:pt idx="0">
                  <c:v>598.50479566625233</c:v>
                </c:pt>
                <c:pt idx="1">
                  <c:v>584.06656738418519</c:v>
                </c:pt>
                <c:pt idx="2">
                  <c:v>573.1287715110218</c:v>
                </c:pt>
                <c:pt idx="3">
                  <c:v>533.90123086160315</c:v>
                </c:pt>
                <c:pt idx="4">
                  <c:v>534.69878438517367</c:v>
                </c:pt>
                <c:pt idx="5">
                  <c:v>546.65495578646505</c:v>
                </c:pt>
                <c:pt idx="6">
                  <c:v>574.07737962425813</c:v>
                </c:pt>
                <c:pt idx="7">
                  <c:v>652.42614464641656</c:v>
                </c:pt>
                <c:pt idx="8">
                  <c:v>716.88754090033024</c:v>
                </c:pt>
                <c:pt idx="9">
                  <c:v>785.31858035070866</c:v>
                </c:pt>
                <c:pt idx="10">
                  <c:v>689.78301001725026</c:v>
                </c:pt>
                <c:pt idx="11">
                  <c:v>704.03839436234682</c:v>
                </c:pt>
                <c:pt idx="12">
                  <c:v>757.31143394760295</c:v>
                </c:pt>
                <c:pt idx="13">
                  <c:v>828.16686386015806</c:v>
                </c:pt>
                <c:pt idx="14">
                  <c:v>884.60650819293789</c:v>
                </c:pt>
              </c:numCache>
            </c:numRef>
          </c:val>
        </c:ser>
        <c:ser>
          <c:idx val="2"/>
          <c:order val="1"/>
          <c:tx>
            <c:strRef>
              <c:f>Auszug!$C$3</c:f>
              <c:strCache>
                <c:ptCount val="1"/>
                <c:pt idx="0">
                  <c:v>Land 
Niedersachsen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Auszug!$A$4:$A$18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Auszug!$C$4:$C$18</c:f>
              <c:numCache>
                <c:formatCode>#,##0.00</c:formatCode>
                <c:ptCount val="15"/>
                <c:pt idx="0">
                  <c:v>611.49</c:v>
                </c:pt>
                <c:pt idx="1">
                  <c:v>601.46</c:v>
                </c:pt>
                <c:pt idx="2">
                  <c:v>626.05999999999995</c:v>
                </c:pt>
                <c:pt idx="3">
                  <c:v>588.54999999999995</c:v>
                </c:pt>
                <c:pt idx="4">
                  <c:v>593.92999999999995</c:v>
                </c:pt>
                <c:pt idx="5">
                  <c:v>605.04999999999995</c:v>
                </c:pt>
                <c:pt idx="6">
                  <c:v>625.94000000000005</c:v>
                </c:pt>
                <c:pt idx="7">
                  <c:v>725.45</c:v>
                </c:pt>
                <c:pt idx="8">
                  <c:v>774.53</c:v>
                </c:pt>
                <c:pt idx="9">
                  <c:v>839.49</c:v>
                </c:pt>
                <c:pt idx="10">
                  <c:v>766.26</c:v>
                </c:pt>
                <c:pt idx="11">
                  <c:v>777.03</c:v>
                </c:pt>
                <c:pt idx="12">
                  <c:v>915.15</c:v>
                </c:pt>
                <c:pt idx="13">
                  <c:v>904.48</c:v>
                </c:pt>
                <c:pt idx="14">
                  <c:v>987.73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401024"/>
        <c:axId val="108402560"/>
      </c:barChart>
      <c:catAx>
        <c:axId val="1084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de-DE"/>
          </a:p>
        </c:txPr>
        <c:crossAx val="108402560"/>
        <c:crosses val="autoZero"/>
        <c:auto val="1"/>
        <c:lblAlgn val="ctr"/>
        <c:lblOffset val="100"/>
        <c:noMultiLvlLbl val="0"/>
      </c:catAx>
      <c:valAx>
        <c:axId val="108402560"/>
        <c:scaling>
          <c:orientation val="minMax"/>
          <c:max val="1000"/>
          <c:min val="500"/>
        </c:scaling>
        <c:delete val="0"/>
        <c:axPos val="l"/>
        <c:majorGridlines/>
        <c:numFmt formatCode="#,##0\ &quot;€&quot;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108401024"/>
        <c:crosses val="autoZero"/>
        <c:crossBetween val="between"/>
        <c:majorUnit val="50"/>
        <c:minorUnit val="20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de-DE"/>
          </a:p>
        </c:txPr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Euro je Einwohner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4603034376800461E-2"/>
          <c:y val="9.3047359799282636E-2"/>
          <c:w val="0.9382019076883682"/>
          <c:h val="0.60976029191384951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Zusammenfassung!$E$13</c:f>
              <c:strCache>
                <c:ptCount val="1"/>
                <c:pt idx="0">
                  <c:v>Euro je Einwohner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Zusammenfassung!$A$14:$D$28</c:f>
              <c:strCache>
                <c:ptCount val="15"/>
                <c:pt idx="0">
                  <c:v>Niedersachsen</c:v>
                </c:pt>
                <c:pt idx="1">
                  <c:v>LK Gifhorn</c:v>
                </c:pt>
                <c:pt idx="2">
                  <c:v>LK Göttingen</c:v>
                </c:pt>
                <c:pt idx="3">
                  <c:v>LK Helmstedt</c:v>
                </c:pt>
                <c:pt idx="4">
                  <c:v>LK Northeim</c:v>
                </c:pt>
                <c:pt idx="5">
                  <c:v>LK Osterode 
am Harz</c:v>
                </c:pt>
                <c:pt idx="6">
                  <c:v>LK Wolfenbüttel</c:v>
                </c:pt>
                <c:pt idx="7">
                  <c:v>Region Hannover</c:v>
                </c:pt>
                <c:pt idx="8">
                  <c:v>LK Hildesheim</c:v>
                </c:pt>
                <c:pt idx="9">
                  <c:v>LK Hildesheim
 ohne Gemeinden</c:v>
                </c:pt>
                <c:pt idx="10">
                  <c:v>Stadt
 Braunschweig</c:v>
                </c:pt>
                <c:pt idx="11">
                  <c:v>Stadt Salzgitter</c:v>
                </c:pt>
                <c:pt idx="12">
                  <c:v>Stadt Wolfsburg</c:v>
                </c:pt>
                <c:pt idx="13">
                  <c:v>LK Peine</c:v>
                </c:pt>
                <c:pt idx="14">
                  <c:v>LK Peine 
ohne Gemeinden</c:v>
                </c:pt>
              </c:strCache>
            </c:strRef>
          </c:cat>
          <c:val>
            <c:numRef>
              <c:f>Zusammenfassung!$E$14:$E$28</c:f>
              <c:numCache>
                <c:formatCode>#,##0</c:formatCode>
                <c:ptCount val="15"/>
                <c:pt idx="0">
                  <c:v>1663</c:v>
                </c:pt>
                <c:pt idx="1">
                  <c:v>881</c:v>
                </c:pt>
                <c:pt idx="2">
                  <c:v>1240</c:v>
                </c:pt>
                <c:pt idx="3">
                  <c:v>3843</c:v>
                </c:pt>
                <c:pt idx="4">
                  <c:v>2114</c:v>
                </c:pt>
                <c:pt idx="5">
                  <c:v>3924</c:v>
                </c:pt>
                <c:pt idx="6">
                  <c:v>1502</c:v>
                </c:pt>
                <c:pt idx="7">
                  <c:v>2602</c:v>
                </c:pt>
                <c:pt idx="8">
                  <c:v>2450</c:v>
                </c:pt>
                <c:pt idx="9">
                  <c:v>564.94043047309822</c:v>
                </c:pt>
                <c:pt idx="10">
                  <c:v>447</c:v>
                </c:pt>
                <c:pt idx="11">
                  <c:v>3621</c:v>
                </c:pt>
                <c:pt idx="12">
                  <c:v>68</c:v>
                </c:pt>
                <c:pt idx="13">
                  <c:v>1511</c:v>
                </c:pt>
                <c:pt idx="14">
                  <c:v>1065.1050080775444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420096"/>
        <c:axId val="108454656"/>
      </c:barChart>
      <c:catAx>
        <c:axId val="10842009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</c:spPr>
        <c:txPr>
          <a:bodyPr rot="-5400000" vert="horz"/>
          <a:lstStyle/>
          <a:p>
            <a:pPr>
              <a:defRPr sz="1200" baseline="0"/>
            </a:pPr>
            <a:endParaRPr lang="de-DE"/>
          </a:p>
        </c:txPr>
        <c:crossAx val="108454656"/>
        <c:crosses val="autoZero"/>
        <c:auto val="1"/>
        <c:lblAlgn val="ctr"/>
        <c:lblOffset val="100"/>
        <c:noMultiLvlLbl val="0"/>
      </c:catAx>
      <c:valAx>
        <c:axId val="108454656"/>
        <c:scaling>
          <c:orientation val="minMax"/>
          <c:max val="4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84200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4DFD78-C78A-4107-B03F-052F1217FFE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1647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4F3C9C-4833-4B33-9B63-75FDBE8044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9544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96C195-E672-4789-A775-4D3E6BECB5DC}" type="slidenum">
              <a:rPr lang="de-DE" altLang="de-DE" smtClean="0"/>
              <a:pPr eaLnBrk="1" hangingPunct="1">
                <a:spcBef>
                  <a:spcPct val="0"/>
                </a:spcBef>
              </a:pPr>
              <a:t>1</a:t>
            </a:fld>
            <a:endParaRPr lang="de-DE" altLang="de-DE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1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68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41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81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97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9106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3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22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17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949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5422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152400" y="6305550"/>
            <a:ext cx="11064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000" dirty="0" smtClean="0"/>
              <a:t>FD 13</a:t>
            </a:r>
          </a:p>
        </p:txBody>
      </p:sp>
      <p:sp>
        <p:nvSpPr>
          <p:cNvPr id="1027" name="Rectangle 12"/>
          <p:cNvSpPr>
            <a:spLocks noChangeArrowheads="1"/>
          </p:cNvSpPr>
          <p:nvPr/>
        </p:nvSpPr>
        <p:spPr bwMode="auto">
          <a:xfrm>
            <a:off x="432435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15"/>
          <p:cNvSpPr>
            <a:spLocks noChangeArrowheads="1"/>
          </p:cNvSpPr>
          <p:nvPr/>
        </p:nvSpPr>
        <p:spPr bwMode="auto">
          <a:xfrm>
            <a:off x="0" y="3132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1714500" y="2903538"/>
            <a:ext cx="677863" cy="612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765175"/>
            <a:ext cx="9144000" cy="560388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800" b="1" u="sng" smtClean="0"/>
          </a:p>
          <a:p>
            <a:pPr eaLnBrk="1" hangingPunct="1">
              <a:defRPr/>
            </a:pPr>
            <a:r>
              <a:rPr lang="de-DE" altLang="de-DE" sz="1600" b="1" u="sng" smtClean="0"/>
              <a:t>Fachdienst Kreisentwicklung und Finanzen</a:t>
            </a:r>
            <a:endParaRPr lang="de-DE" altLang="de-DE" sz="1600" smtClean="0"/>
          </a:p>
          <a:p>
            <a:pPr>
              <a:defRPr/>
            </a:pPr>
            <a:r>
              <a:rPr lang="de-DE" altLang="de-DE" sz="600" smtClean="0"/>
              <a:t> </a:t>
            </a:r>
          </a:p>
        </p:txBody>
      </p:sp>
      <p:pic>
        <p:nvPicPr>
          <p:cNvPr id="1031" name="Picture 8" descr="head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20"/>
          <p:cNvSpPr txBox="1">
            <a:spLocks noChangeArrowheads="1"/>
          </p:cNvSpPr>
          <p:nvPr userDrawn="1"/>
        </p:nvSpPr>
        <p:spPr bwMode="auto">
          <a:xfrm>
            <a:off x="5651500" y="908050"/>
            <a:ext cx="3384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altLang="de-DE" sz="1600" b="1" dirty="0" smtClean="0"/>
              <a:t>Kreistag am 15. Oktober 2014</a:t>
            </a:r>
          </a:p>
        </p:txBody>
      </p:sp>
      <p:sp>
        <p:nvSpPr>
          <p:cNvPr id="1033" name="Text Box 21"/>
          <p:cNvSpPr txBox="1">
            <a:spLocks noChangeArrowheads="1"/>
          </p:cNvSpPr>
          <p:nvPr userDrawn="1"/>
        </p:nvSpPr>
        <p:spPr bwMode="auto">
          <a:xfrm>
            <a:off x="8243888" y="6453188"/>
            <a:ext cx="792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000" smtClean="0"/>
              <a:t>Folie </a:t>
            </a:r>
            <a:fld id="{BEBFF025-D474-49CF-A196-C21F482F45F2}" type="slidenum">
              <a:rPr lang="de-DE" altLang="de-DE" sz="1000" smtClean="0"/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altLang="de-DE" sz="10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79563" y="1844675"/>
            <a:ext cx="5759450" cy="6492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de-DE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Kreistag 15.10.2014</a:t>
            </a:r>
          </a:p>
        </p:txBody>
      </p:sp>
      <p:pic>
        <p:nvPicPr>
          <p:cNvPr id="2051" name="Picture 5" descr="he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9" descr="Woelf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2708275"/>
            <a:ext cx="2593975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feld 1"/>
          <p:cNvSpPr txBox="1">
            <a:spLocks noChangeArrowheads="1"/>
          </p:cNvSpPr>
          <p:nvPr/>
        </p:nvSpPr>
        <p:spPr bwMode="auto">
          <a:xfrm>
            <a:off x="3162300" y="5532438"/>
            <a:ext cx="259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Bericht des Landrates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763713" y="1422400"/>
            <a:ext cx="6021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800" b="1" u="sng"/>
              <a:t>Haushalt 2015 – Ergebnishaushalt</a:t>
            </a:r>
          </a:p>
        </p:txBody>
      </p:sp>
      <p:sp>
        <p:nvSpPr>
          <p:cNvPr id="11267" name="Rechteck 2"/>
          <p:cNvSpPr>
            <a:spLocks noChangeArrowheads="1"/>
          </p:cNvSpPr>
          <p:nvPr/>
        </p:nvSpPr>
        <p:spPr bwMode="auto">
          <a:xfrm>
            <a:off x="277813" y="2420938"/>
            <a:ext cx="864076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800" b="1" dirty="0"/>
              <a:t>Gesamterträge 2015	      		       230.015.300 €</a:t>
            </a:r>
          </a:p>
          <a:p>
            <a:pPr eaLnBrk="1" hangingPunct="1"/>
            <a:endParaRPr lang="de-DE" altLang="de-DE" sz="2800" b="1" dirty="0"/>
          </a:p>
          <a:p>
            <a:pPr eaLnBrk="1" hangingPunct="1"/>
            <a:r>
              <a:rPr lang="de-DE" altLang="de-DE" sz="2800" b="1" dirty="0"/>
              <a:t>Gesamtaufwendungen 2015	       230.015.300 €</a:t>
            </a:r>
            <a:br>
              <a:rPr lang="de-DE" altLang="de-DE" sz="2800" b="1" dirty="0"/>
            </a:br>
            <a:r>
              <a:rPr lang="de-DE" altLang="de-DE" sz="2800" dirty="0"/>
              <a:t>inklusive</a:t>
            </a:r>
          </a:p>
          <a:p>
            <a:pPr eaLnBrk="1" hangingPunct="1"/>
            <a:r>
              <a:rPr lang="de-DE" altLang="de-DE" sz="2800" b="1" dirty="0"/>
              <a:t>Zuführung an Überschussrücklage	</a:t>
            </a:r>
            <a:r>
              <a:rPr lang="de-DE" altLang="de-DE" sz="1600" b="1" dirty="0"/>
              <a:t> </a:t>
            </a:r>
            <a:r>
              <a:rPr lang="de-DE" altLang="de-DE" sz="2800" b="1" dirty="0"/>
              <a:t> 3.264.500 €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3527" y="4941168"/>
            <a:ext cx="859504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2800" b="1" dirty="0" smtClean="0"/>
              <a:t>Enthaltene </a:t>
            </a:r>
            <a:br>
              <a:rPr lang="de-DE" altLang="de-DE" sz="2800" b="1" dirty="0" smtClean="0"/>
            </a:br>
            <a:r>
              <a:rPr lang="de-DE" altLang="de-DE" sz="2800" b="1" dirty="0" smtClean="0"/>
              <a:t>Haushaltssicherungsmaßnahmen</a:t>
            </a:r>
            <a:r>
              <a:rPr lang="de-DE" altLang="de-DE" sz="2800" b="1" dirty="0"/>
              <a:t>	</a:t>
            </a:r>
            <a:r>
              <a:rPr lang="de-DE" altLang="de-DE" sz="2800" b="1" dirty="0" smtClean="0"/>
              <a:t> 1.148.100 </a:t>
            </a:r>
            <a:r>
              <a:rPr lang="de-DE" altLang="de-DE" sz="2800" b="1" dirty="0"/>
              <a:t>€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hteck 1"/>
          <p:cNvSpPr>
            <a:spLocks noChangeArrowheads="1"/>
          </p:cNvSpPr>
          <p:nvPr/>
        </p:nvSpPr>
        <p:spPr bwMode="auto">
          <a:xfrm>
            <a:off x="323850" y="1484313"/>
            <a:ext cx="6156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Gravierende Veränderungen Planansätze 2014 </a:t>
            </a:r>
            <a:r>
              <a:rPr lang="de-DE" altLang="de-DE" b="1">
                <a:sym typeface="Wingdings" pitchFamily="2" charset="2"/>
              </a:rPr>
              <a:t> 2015</a:t>
            </a:r>
            <a:endParaRPr lang="de-DE" altLang="de-DE" b="1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89138"/>
            <a:ext cx="8686800" cy="399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684213" y="1989138"/>
          <a:ext cx="7704138" cy="27670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530"/>
                <a:gridCol w="1268365"/>
                <a:gridCol w="1191493"/>
                <a:gridCol w="1191493"/>
                <a:gridCol w="1191493"/>
                <a:gridCol w="1195764"/>
              </a:tblGrid>
              <a:tr h="563318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Jahresergebnisse nach Einführung der Doppik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</a:tr>
              <a:tr h="585849">
                <a:tc>
                  <a:txBody>
                    <a:bodyPr/>
                    <a:lstStyle/>
                    <a:p>
                      <a:pPr algn="l" fontAlgn="b"/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2011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2012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2013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2014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2015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</a:tr>
              <a:tr h="585849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Planung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-7.800.000 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20.000 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2.800.000 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4.600.000 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3.200.000 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</a:tr>
              <a:tr h="1031997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1" i="0" u="none" strike="noStrike" baseline="0" smtClean="0">
                          <a:effectLst/>
                          <a:latin typeface="Arial" panose="020B0604020202020204" pitchFamily="34" charset="0"/>
                        </a:rPr>
                        <a:t>(vorläufiges) RE</a:t>
                      </a:r>
                      <a:endParaRPr lang="de-DE" sz="2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-3.900.000 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1.500.000 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5.000.000 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de-DE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kt 6"/>
          <p:cNvGraphicFramePr>
            <a:graphicFrameLocks noChangeAspect="1"/>
          </p:cNvGraphicFramePr>
          <p:nvPr/>
        </p:nvGraphicFramePr>
        <p:xfrm>
          <a:off x="217488" y="1663700"/>
          <a:ext cx="8170862" cy="295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Arbeitsblatt" r:id="rId4" imgW="3390913" imgH="1228802" progId="Excel.Sheet.12">
                  <p:embed/>
                </p:oleObj>
              </mc:Choice>
              <mc:Fallback>
                <p:oleObj name="Arbeitsblatt" r:id="rId4" imgW="3390913" imgH="1228802" progId="Excel.Sheet.12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1663700"/>
                        <a:ext cx="8170862" cy="295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feld 1"/>
          <p:cNvSpPr txBox="1">
            <a:spLocks noChangeArrowheads="1"/>
          </p:cNvSpPr>
          <p:nvPr/>
        </p:nvSpPr>
        <p:spPr bwMode="auto">
          <a:xfrm>
            <a:off x="250825" y="4724400"/>
            <a:ext cx="84248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2400"/>
              <a:t>Überschuss doppische Haushaltsjahre      =     ca. 2,6 Mio. €.</a:t>
            </a:r>
            <a:br>
              <a:rPr lang="de-DE" altLang="de-DE" sz="2400"/>
            </a:br>
            <a:r>
              <a:rPr lang="de-DE" altLang="de-DE" sz="2400"/>
              <a:t>Allerdings sind zunächst die Altfehlbeträge zu decken. Daher bleibt der Fehlbetrag aus 2011 bis zur Deckung der Altfehlbeträge stehen.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95288" y="1484313"/>
            <a:ext cx="72374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u="sng"/>
              <a:t>Ausgangslage und Plandaten zum Haushalt 2015 – Investitionen</a:t>
            </a:r>
          </a:p>
        </p:txBody>
      </p:sp>
      <p:pic>
        <p:nvPicPr>
          <p:cNvPr id="15363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60575"/>
            <a:ext cx="819785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684213" y="1700213"/>
          <a:ext cx="7920037" cy="4249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0527"/>
                <a:gridCol w="2173494"/>
                <a:gridCol w="1800008"/>
                <a:gridCol w="1656008"/>
              </a:tblGrid>
              <a:tr h="3153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800" b="1" u="sng" strike="noStrike" dirty="0">
                          <a:effectLst/>
                        </a:rPr>
                        <a:t>Risiken der Haushaltsplanung </a:t>
                      </a:r>
                      <a:r>
                        <a:rPr lang="de-DE" sz="1800" b="1" u="sng" strike="noStrike" dirty="0" smtClean="0">
                          <a:effectLst/>
                        </a:rPr>
                        <a:t>2015</a:t>
                      </a:r>
                      <a:r>
                        <a:rPr lang="de-DE" sz="1800" b="1" u="none" strike="noStrike" dirty="0" smtClean="0">
                          <a:effectLst/>
                        </a:rPr>
                        <a:t>:</a:t>
                      </a:r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8728"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9112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- Höhe </a:t>
                      </a:r>
                      <a:r>
                        <a:rPr lang="de-DE" sz="1800" b="1" u="none" strike="noStrike" dirty="0">
                          <a:effectLst/>
                        </a:rPr>
                        <a:t>der Schlüsselzuweisungen wird frühestens im November </a:t>
                      </a:r>
                      <a:endParaRPr lang="de-DE" sz="18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  bekannt </a:t>
                      </a:r>
                      <a:r>
                        <a:rPr lang="de-DE" sz="1800" b="1" u="none" strike="noStrike" dirty="0">
                          <a:effectLst/>
                        </a:rPr>
                        <a:t>werden</a:t>
                      </a:r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096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- Höhe </a:t>
                      </a:r>
                      <a:r>
                        <a:rPr lang="de-DE" sz="1800" b="1" u="none" strike="noStrike" dirty="0">
                          <a:effectLst/>
                        </a:rPr>
                        <a:t>der Kreisumlage ist abhängig von den Steuereinnahmen der </a:t>
                      </a:r>
                      <a:r>
                        <a:rPr lang="de-DE" sz="1800" b="1" u="none" strike="noStrike" dirty="0" smtClean="0">
                          <a:effectLst/>
                        </a:rPr>
                        <a:t>  </a:t>
                      </a:r>
                    </a:p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  Gemeinden </a:t>
                      </a:r>
                      <a:r>
                        <a:rPr lang="de-DE" sz="1800" b="1" u="none" strike="noStrike" dirty="0">
                          <a:effectLst/>
                        </a:rPr>
                        <a:t>des 3. Quartals </a:t>
                      </a:r>
                      <a:r>
                        <a:rPr lang="de-DE" sz="1800" b="1" u="none" strike="noStrike" dirty="0" smtClean="0">
                          <a:effectLst/>
                        </a:rPr>
                        <a:t>2014</a:t>
                      </a:r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35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Entwicklung der </a:t>
                      </a:r>
                      <a:r>
                        <a:rPr lang="de-DE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Energiekosten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926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Entwicklung der Aufwendungen für Unterhaltung und Instandsetzung </a:t>
                      </a:r>
                      <a:r>
                        <a:rPr lang="de-DE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de-DE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der </a:t>
                      </a:r>
                      <a:r>
                        <a:rPr lang="de-DE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Kreisstraßen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35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Entwicklung der ALG II-Empfängerinnen und -empfänger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3547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Entwicklung der Kosten der Unterkunft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7619" marR="7619" marT="7622" marB="0" anchor="b">
                    <a:noFill/>
                  </a:tcPr>
                </a:tc>
              </a:tr>
              <a:tr h="403547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Entwicklung der Jugendhilfekosten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7619" marR="7619" marT="7622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feld 1"/>
          <p:cNvSpPr txBox="1">
            <a:spLocks noChangeArrowheads="1"/>
          </p:cNvSpPr>
          <p:nvPr/>
        </p:nvSpPr>
        <p:spPr bwMode="auto">
          <a:xfrm>
            <a:off x="900113" y="2852738"/>
            <a:ext cx="72485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4800" b="1"/>
              <a:t>Vielen Dank</a:t>
            </a:r>
          </a:p>
          <a:p>
            <a:pPr algn="ctr" eaLnBrk="1" hangingPunct="1"/>
            <a:r>
              <a:rPr lang="de-DE" altLang="de-DE" sz="4800" b="1"/>
              <a:t>für Ihre Aufmerksamkeit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492125" y="1484313"/>
            <a:ext cx="2941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800" b="1" u="sng"/>
              <a:t>Ertragssituation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0825" y="2133600"/>
            <a:ext cx="8713788" cy="3538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dirty="0"/>
              <a:t>Änderung des Niedersächsischen Gesetzes über den</a:t>
            </a:r>
          </a:p>
          <a:p>
            <a:pPr>
              <a:defRPr/>
            </a:pPr>
            <a:r>
              <a:rPr lang="de-DE" sz="2800" dirty="0"/>
              <a:t>Finanzausgleich (NFAG) vom 16.12.2013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Senkung der Kreisanteile an Schlüsselzuweisungen</a:t>
            </a:r>
            <a:br>
              <a:rPr lang="de-DE" sz="2800" dirty="0"/>
            </a:br>
            <a:r>
              <a:rPr lang="de-DE" sz="2800" dirty="0"/>
              <a:t>       2015 = 49,1 % der Zuweisungsmasse</a:t>
            </a:r>
            <a:br>
              <a:rPr lang="de-DE" sz="2800" dirty="0"/>
            </a:br>
            <a:r>
              <a:rPr lang="de-DE" sz="2800" dirty="0"/>
              <a:t>       2014 = 49,6 %</a:t>
            </a:r>
            <a:br>
              <a:rPr lang="de-DE" sz="2800" dirty="0"/>
            </a:br>
            <a:r>
              <a:rPr lang="de-DE" sz="2800" dirty="0"/>
              <a:t>       2016 = 48,6 %</a:t>
            </a:r>
            <a:br>
              <a:rPr lang="de-DE" sz="2800" dirty="0"/>
            </a:br>
            <a:r>
              <a:rPr lang="de-DE" sz="2800" dirty="0"/>
              <a:t>       (Gemeindeanteil 2015 = 50,9 %)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Aber Erhöhung der Zuweisungsmasse des Landes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468313" y="1379538"/>
            <a:ext cx="8567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/>
              <a:t>Schlüsselzuweisungen im Vergleich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38788"/>
              </p:ext>
            </p:extLst>
          </p:nvPr>
        </p:nvGraphicFramePr>
        <p:xfrm>
          <a:off x="251520" y="1928651"/>
          <a:ext cx="864096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0825" y="1719263"/>
            <a:ext cx="8713788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3200" dirty="0">
                <a:sym typeface="Wingdings" panose="05000000000000000000" pitchFamily="2" charset="2"/>
              </a:rPr>
              <a:t>Auswirkungen für den Haushalt des Landkreis Peine im Jahr 2015: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3200" dirty="0">
                <a:sym typeface="Wingdings" panose="05000000000000000000" pitchFamily="2" charset="2"/>
              </a:rPr>
              <a:t>Etwa gleich hohe Schlüsselzuweisungen</a:t>
            </a:r>
            <a:br>
              <a:rPr lang="de-DE" sz="3200" dirty="0">
                <a:sym typeface="Wingdings" panose="05000000000000000000" pitchFamily="2" charset="2"/>
              </a:rPr>
            </a:br>
            <a:r>
              <a:rPr lang="de-DE" sz="3200" dirty="0">
                <a:sym typeface="Wingdings" panose="05000000000000000000" pitchFamily="2" charset="2"/>
              </a:rPr>
              <a:t>      (Ergebnis 2014 = 30,4 Mio. €</a:t>
            </a:r>
            <a:br>
              <a:rPr lang="de-DE" sz="3200" dirty="0">
                <a:sym typeface="Wingdings" panose="05000000000000000000" pitchFamily="2" charset="2"/>
              </a:rPr>
            </a:br>
            <a:r>
              <a:rPr lang="de-DE" sz="3200" dirty="0">
                <a:sym typeface="Wingdings" panose="05000000000000000000" pitchFamily="2" charset="2"/>
              </a:rPr>
              <a:t>       Plan 2015 = 30,3 Mio. €)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3200" dirty="0">
                <a:sym typeface="Wingdings" panose="05000000000000000000" pitchFamily="2" charset="2"/>
              </a:rPr>
              <a:t>Höhere Zahlungen aus Kreisumlage</a:t>
            </a:r>
            <a:br>
              <a:rPr lang="de-DE" sz="3200" dirty="0">
                <a:sym typeface="Wingdings" panose="05000000000000000000" pitchFamily="2" charset="2"/>
              </a:rPr>
            </a:br>
            <a:r>
              <a:rPr lang="de-DE" sz="3200" dirty="0">
                <a:sym typeface="Wingdings" panose="05000000000000000000" pitchFamily="2" charset="2"/>
              </a:rPr>
              <a:t>      (Ergebnis 2014 = 66,8 Mio. €, </a:t>
            </a:r>
            <a:br>
              <a:rPr lang="de-DE" sz="3200" dirty="0">
                <a:sym typeface="Wingdings" panose="05000000000000000000" pitchFamily="2" charset="2"/>
              </a:rPr>
            </a:br>
            <a:r>
              <a:rPr lang="de-DE" sz="3200" dirty="0">
                <a:sym typeface="Wingdings" panose="05000000000000000000" pitchFamily="2" charset="2"/>
              </a:rPr>
              <a:t>       Plan 2015 = 68,1 Mio.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hteck 1"/>
          <p:cNvSpPr>
            <a:spLocks noChangeArrowheads="1"/>
          </p:cNvSpPr>
          <p:nvPr/>
        </p:nvSpPr>
        <p:spPr bwMode="auto">
          <a:xfrm>
            <a:off x="179388" y="2133600"/>
            <a:ext cx="864076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3200" dirty="0" smtClean="0">
                <a:sym typeface="Wingdings" pitchFamily="2" charset="2"/>
              </a:rPr>
              <a:t>Kreisumlage-Hebesatz weiter 58,1 %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3200" dirty="0" smtClean="0">
                <a:sym typeface="Wingdings" pitchFamily="2" charset="2"/>
              </a:rPr>
              <a:t>zweithöchster Umlagesatz in Niedersachsen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3200" dirty="0" smtClean="0">
                <a:sym typeface="Wingdings" pitchFamily="2" charset="2"/>
              </a:rPr>
              <a:t>aber Durchschnitt der Steuerumlagekraft pro Einwohner:</a:t>
            </a:r>
            <a:br>
              <a:rPr lang="de-DE" altLang="de-DE" sz="3200" dirty="0" smtClean="0">
                <a:sym typeface="Wingdings" pitchFamily="2" charset="2"/>
              </a:rPr>
            </a:br>
            <a:r>
              <a:rPr lang="de-DE" altLang="de-DE" sz="3200" dirty="0" smtClean="0">
                <a:sym typeface="Wingdings" pitchFamily="2" charset="2"/>
              </a:rPr>
              <a:t>       987,73 € im Land Niedersachsen</a:t>
            </a:r>
          </a:p>
          <a:p>
            <a:pPr eaLnBrk="1" hangingPunct="1">
              <a:defRPr/>
            </a:pPr>
            <a:r>
              <a:rPr lang="de-DE" altLang="de-DE" sz="3200" dirty="0" smtClean="0">
                <a:sym typeface="Wingdings" pitchFamily="2" charset="2"/>
              </a:rPr>
              <a:t>           884,61 € im Landkreis Peine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1979613" y="1412875"/>
            <a:ext cx="4679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/>
              <a:t>Steuerumlagekraft je Einwohner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5857598"/>
              </p:ext>
            </p:extLst>
          </p:nvPr>
        </p:nvGraphicFramePr>
        <p:xfrm>
          <a:off x="251520" y="1874441"/>
          <a:ext cx="8712968" cy="4794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1"/>
          <p:cNvSpPr txBox="1">
            <a:spLocks noChangeArrowheads="1"/>
          </p:cNvSpPr>
          <p:nvPr/>
        </p:nvSpPr>
        <p:spPr bwMode="auto">
          <a:xfrm>
            <a:off x="611188" y="1484313"/>
            <a:ext cx="7993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Schulden und Verbindlichkeiten pro Einwohner                      </a:t>
            </a:r>
            <a:r>
              <a:rPr lang="de-DE" altLang="de-DE" sz="1200"/>
              <a:t>(LSN Stand 31.12.2013)</a:t>
            </a:r>
            <a:endParaRPr lang="de-DE" altLang="de-DE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606438"/>
              </p:ext>
            </p:extLst>
          </p:nvPr>
        </p:nvGraphicFramePr>
        <p:xfrm>
          <a:off x="467544" y="1772816"/>
          <a:ext cx="7810500" cy="501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bgerundetes Rechteck 1"/>
          <p:cNvSpPr/>
          <p:nvPr/>
        </p:nvSpPr>
        <p:spPr>
          <a:xfrm>
            <a:off x="7340865" y="5373216"/>
            <a:ext cx="360040" cy="1008112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LK Peine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7830148" y="5359166"/>
            <a:ext cx="391104" cy="1332384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LK Peine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ohne Gemeinden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971600" y="5339944"/>
            <a:ext cx="391104" cy="13323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Durchschnitt Niedersachsen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617663" y="1412875"/>
            <a:ext cx="6021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/>
              <a:t>Haushalt 2015 – Ergebnishaushalt</a:t>
            </a:r>
          </a:p>
        </p:txBody>
      </p:sp>
      <p:sp>
        <p:nvSpPr>
          <p:cNvPr id="3" name="Rechteck 2"/>
          <p:cNvSpPr/>
          <p:nvPr/>
        </p:nvSpPr>
        <p:spPr>
          <a:xfrm>
            <a:off x="307975" y="1916113"/>
            <a:ext cx="8640763" cy="4402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dirty="0"/>
              <a:t>Gesamterträge 2015		         	       230.015.300 €</a:t>
            </a:r>
            <a:br>
              <a:rPr lang="de-DE" sz="2800" b="1" dirty="0"/>
            </a:br>
            <a:r>
              <a:rPr lang="de-DE" sz="2800" dirty="0"/>
              <a:t>davon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Kreisumlage	 		   	         68.163.300 €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Schlüsselzuweisungen	 	         30.276.000 €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Erträge aus der Auflösung </a:t>
            </a:r>
            <a:br>
              <a:rPr lang="de-DE" sz="2800" dirty="0"/>
            </a:br>
            <a:r>
              <a:rPr lang="de-DE" sz="2800" dirty="0"/>
              <a:t>von Sonderposten			           3.552.400 €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Erstattungen Bund/Land </a:t>
            </a:r>
            <a:br>
              <a:rPr lang="de-DE" sz="2800" dirty="0"/>
            </a:br>
            <a:r>
              <a:rPr lang="de-DE" sz="2800" dirty="0"/>
              <a:t>für soziale Aufwendungen		         45.516.100 €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Kostenerstattungen, Entgelte	         67.352.900 €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sonstiges	 			         15.154.600 €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763713" y="1422400"/>
            <a:ext cx="6021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800" b="1" u="sng"/>
              <a:t>Haushalt 2015 – Ergebnishaushalt</a:t>
            </a:r>
          </a:p>
        </p:txBody>
      </p:sp>
      <p:sp>
        <p:nvSpPr>
          <p:cNvPr id="3" name="Rechteck 2"/>
          <p:cNvSpPr/>
          <p:nvPr/>
        </p:nvSpPr>
        <p:spPr>
          <a:xfrm>
            <a:off x="250825" y="1946275"/>
            <a:ext cx="8642350" cy="45545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dirty="0"/>
              <a:t>Aufwendungen 2015	 		      226.750.800 €</a:t>
            </a:r>
            <a:br>
              <a:rPr lang="de-DE" sz="2800" b="1" dirty="0"/>
            </a:br>
            <a:r>
              <a:rPr lang="de-DE" sz="2400" dirty="0"/>
              <a:t>davon</a:t>
            </a:r>
            <a:r>
              <a:rPr lang="de-DE" sz="2800" b="1" dirty="0"/>
              <a:t> 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Personalaufwand	 			43.317.600 € 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Transferaufwendungen	 	        135.205.100 € 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Abschreibungen/Zinsen	 		10.975.300 €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Straßenunterhaltung	 			  1.073.000 €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Bauunterhaltung	 			  5.700.000 €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 err="1"/>
              <a:t>Gebäudever</a:t>
            </a:r>
            <a:r>
              <a:rPr lang="de-DE" sz="2600" dirty="0"/>
              <a:t>- und -entsorgung	 	  6.990.000 €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Aufwand Rettungsdienst	 		  5.500.000 €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Schülerbeförderung	 			  6.300.000 €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600" dirty="0"/>
              <a:t>Sonstiges	 				11.689.800 €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Masterfolie-FD13">
  <a:themeElements>
    <a:clrScheme name="Powerpoint-Masterfolie-FD1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-Masterfolie-FD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-Masterfolie-FD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werpoint-Masterfolie-FD1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owerpoint-Masterfolie-FD1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owerpoint-Masterfolie-FD1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owerpoint-Masterfolie-FD1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Powerpoint-Masterfolie-FD13</Template>
  <TotalTime>0</TotalTime>
  <Words>221</Words>
  <Application>Microsoft Office PowerPoint</Application>
  <PresentationFormat>Bildschirmpräsentation (4:3)</PresentationFormat>
  <Paragraphs>82</Paragraphs>
  <Slides>16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8" baseType="lpstr">
      <vt:lpstr>Powerpoint-Masterfolie-FD13</vt:lpstr>
      <vt:lpstr>Arbeitsblatt</vt:lpstr>
      <vt:lpstr>Kreistag 15.10.2014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Landkreis Peine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Friehe</dc:creator>
  <cp:lastModifiedBy>Senatore</cp:lastModifiedBy>
  <cp:revision>90</cp:revision>
  <cp:lastPrinted>2013-10-17T08:35:54Z</cp:lastPrinted>
  <dcterms:created xsi:type="dcterms:W3CDTF">2012-09-19T07:57:51Z</dcterms:created>
  <dcterms:modified xsi:type="dcterms:W3CDTF">2014-11-13T14:46:29Z</dcterms:modified>
</cp:coreProperties>
</file>