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5" r:id="rId2"/>
    <p:sldId id="285" r:id="rId3"/>
    <p:sldId id="313" r:id="rId4"/>
    <p:sldId id="294" r:id="rId5"/>
    <p:sldId id="295" r:id="rId6"/>
    <p:sldId id="334" r:id="rId7"/>
    <p:sldId id="297" r:id="rId8"/>
    <p:sldId id="296" r:id="rId9"/>
    <p:sldId id="299" r:id="rId10"/>
    <p:sldId id="328" r:id="rId11"/>
    <p:sldId id="332" r:id="rId12"/>
    <p:sldId id="333" r:id="rId13"/>
    <p:sldId id="317" r:id="rId14"/>
    <p:sldId id="318" r:id="rId15"/>
    <p:sldId id="327" r:id="rId16"/>
    <p:sldId id="324" r:id="rId17"/>
    <p:sldId id="321" r:id="rId18"/>
    <p:sldId id="325" r:id="rId19"/>
    <p:sldId id="322" r:id="rId20"/>
    <p:sldId id="329" r:id="rId21"/>
    <p:sldId id="330" r:id="rId22"/>
    <p:sldId id="263" r:id="rId23"/>
    <p:sldId id="279" r:id="rId24"/>
  </p:sldIdLst>
  <p:sldSz cx="9144000" cy="6858000" type="screen4x3"/>
  <p:notesSz cx="9872663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LKCLFILE1\Ablage\Fd\13\Finanzen\20.2x%20Haushalte%202002%20bis%202016\HHJR2016\endg&#252;ltig\Pr&#228;sentation%20KT\&#196;nderungsliste_2016_KT_20-01-2016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explosion val="20"/>
          <c:dLbls>
            <c:dLbl>
              <c:idx val="3"/>
              <c:layout>
                <c:manualLayout>
                  <c:x val="6.4722987751531055E-2"/>
                  <c:y val="-0.227194517351997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'Zus.Fas.EHH'!$A$42:$A$46</c:f>
              <c:strCache>
                <c:ptCount val="5"/>
                <c:pt idx="0">
                  <c:v>Personalaufwand</c:v>
                </c:pt>
                <c:pt idx="1">
                  <c:v>Abschreibungen</c:v>
                </c:pt>
                <c:pt idx="2">
                  <c:v>Zinsen</c:v>
                </c:pt>
                <c:pt idx="3">
                  <c:v>Transferaufwendungen</c:v>
                </c:pt>
                <c:pt idx="4">
                  <c:v>sonstige Aufwendungen</c:v>
                </c:pt>
              </c:strCache>
            </c:strRef>
          </c:cat>
          <c:val>
            <c:numRef>
              <c:f>'Zus.Fas.EHH'!$B$42:$B$46</c:f>
              <c:numCache>
                <c:formatCode>#,##0.0_ ;\-#,##0.0\ </c:formatCode>
                <c:ptCount val="5"/>
                <c:pt idx="0">
                  <c:v>47.5</c:v>
                </c:pt>
                <c:pt idx="1">
                  <c:v>7.3</c:v>
                </c:pt>
                <c:pt idx="2">
                  <c:v>3.4</c:v>
                </c:pt>
                <c:pt idx="3">
                  <c:v>158.6</c:v>
                </c:pt>
                <c:pt idx="4">
                  <c:v>40.700000000000003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863867016622922"/>
          <c:y val="0.51755869058034409"/>
          <c:w val="0.3196946631671041"/>
          <c:h val="0.4185859580052493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28" y="0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25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28" y="6456325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AD8482-04FE-4182-91A5-C3AB314C988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044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28" y="0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807" y="3228707"/>
            <a:ext cx="7899053" cy="305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25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28" y="6456325"/>
            <a:ext cx="4279230" cy="3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8AB6AA-9312-4922-90E3-FF49D843699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4525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96CA0D-8FBA-4125-A2AA-24C9825D5AD9}" type="slidenum">
              <a:rPr lang="de-DE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89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36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36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6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14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0027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11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13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7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38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384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1686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152400" y="6305550"/>
            <a:ext cx="11064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000" dirty="0" smtClean="0"/>
              <a:t>FD 13</a:t>
            </a:r>
          </a:p>
        </p:txBody>
      </p:sp>
      <p:sp>
        <p:nvSpPr>
          <p:cNvPr id="1027" name="Rectangle 12"/>
          <p:cNvSpPr>
            <a:spLocks noChangeArrowheads="1"/>
          </p:cNvSpPr>
          <p:nvPr/>
        </p:nvSpPr>
        <p:spPr bwMode="auto">
          <a:xfrm>
            <a:off x="432435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15"/>
          <p:cNvSpPr>
            <a:spLocks noChangeArrowheads="1"/>
          </p:cNvSpPr>
          <p:nvPr/>
        </p:nvSpPr>
        <p:spPr bwMode="auto">
          <a:xfrm>
            <a:off x="0" y="3132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1714500" y="2903538"/>
            <a:ext cx="677863" cy="612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765175"/>
            <a:ext cx="9144000" cy="560388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800" b="1" u="sng" dirty="0" smtClean="0"/>
          </a:p>
          <a:p>
            <a:pPr eaLnBrk="1" hangingPunct="1">
              <a:defRPr/>
            </a:pPr>
            <a:r>
              <a:rPr lang="de-DE" altLang="de-DE" sz="1600" b="1" u="sng" dirty="0" smtClean="0"/>
              <a:t>Fachdienst Finanzen</a:t>
            </a:r>
            <a:endParaRPr lang="de-DE" altLang="de-DE" sz="1600" dirty="0" smtClean="0"/>
          </a:p>
          <a:p>
            <a:pPr>
              <a:defRPr/>
            </a:pPr>
            <a:r>
              <a:rPr lang="de-DE" altLang="de-DE" sz="600" dirty="0" smtClean="0"/>
              <a:t> </a:t>
            </a:r>
          </a:p>
        </p:txBody>
      </p:sp>
      <p:pic>
        <p:nvPicPr>
          <p:cNvPr id="1031" name="Picture 8" descr="head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20"/>
          <p:cNvSpPr txBox="1">
            <a:spLocks noChangeArrowheads="1"/>
          </p:cNvSpPr>
          <p:nvPr userDrawn="1"/>
        </p:nvSpPr>
        <p:spPr bwMode="auto">
          <a:xfrm>
            <a:off x="5651500" y="908050"/>
            <a:ext cx="3384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altLang="de-DE" sz="1600" b="1" dirty="0" smtClean="0"/>
              <a:t>Kreistag am 20. Januar 2016</a:t>
            </a:r>
          </a:p>
        </p:txBody>
      </p:sp>
      <p:sp>
        <p:nvSpPr>
          <p:cNvPr id="1033" name="Text Box 21"/>
          <p:cNvSpPr txBox="1">
            <a:spLocks noChangeArrowheads="1"/>
          </p:cNvSpPr>
          <p:nvPr userDrawn="1"/>
        </p:nvSpPr>
        <p:spPr bwMode="auto">
          <a:xfrm>
            <a:off x="8243888" y="6453188"/>
            <a:ext cx="792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000" smtClean="0"/>
              <a:t>Folie </a:t>
            </a:r>
            <a:fld id="{8C76B5B8-8349-44DA-A195-4F7D149B8B4D}" type="slidenum">
              <a:rPr lang="de-DE" altLang="de-DE" sz="1000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altLang="de-DE" sz="10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79563" y="1844675"/>
            <a:ext cx="5759450" cy="6492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de-DE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Kreistag 20.01.2016</a:t>
            </a:r>
          </a:p>
        </p:txBody>
      </p:sp>
      <p:pic>
        <p:nvPicPr>
          <p:cNvPr id="2051" name="Picture 5" descr="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9" descr="Woelf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2708275"/>
            <a:ext cx="2593975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feld 1"/>
          <p:cNvSpPr txBox="1">
            <a:spLocks noChangeArrowheads="1"/>
          </p:cNvSpPr>
          <p:nvPr/>
        </p:nvSpPr>
        <p:spPr bwMode="auto">
          <a:xfrm>
            <a:off x="2543175" y="5532438"/>
            <a:ext cx="3832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TOP </a:t>
            </a:r>
            <a:r>
              <a:rPr lang="de-DE" altLang="de-DE" b="1" dirty="0" smtClean="0"/>
              <a:t>20 </a:t>
            </a:r>
            <a:r>
              <a:rPr lang="de-DE" altLang="de-DE" b="1" dirty="0"/>
              <a:t>– Gesamthaushalt </a:t>
            </a:r>
            <a:r>
              <a:rPr lang="de-DE" altLang="de-DE" b="1" dirty="0" smtClean="0"/>
              <a:t>2016</a:t>
            </a:r>
            <a:endParaRPr lang="de-DE" alt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3866" y="1450565"/>
            <a:ext cx="594104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</a:t>
            </a:r>
          </a:p>
          <a:p>
            <a:pPr algn="ctr" eaLnBrk="1" hangingPunct="1"/>
            <a:r>
              <a:rPr lang="de-DE" altLang="de-DE" sz="2400" b="1" u="sng" dirty="0" smtClean="0"/>
              <a:t>Aufwendungen in Mio. €</a:t>
            </a:r>
            <a:endParaRPr lang="de-DE" altLang="de-DE" sz="2400" b="1" u="sng" dirty="0"/>
          </a:p>
        </p:txBody>
      </p:sp>
      <p:graphicFrame>
        <p:nvGraphicFramePr>
          <p:cNvPr id="5" name="Diagramm 4" title="Aufwendungen in Mio. €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135198"/>
              </p:ext>
            </p:extLst>
          </p:nvPr>
        </p:nvGraphicFramePr>
        <p:xfrm>
          <a:off x="1512108" y="2204864"/>
          <a:ext cx="6372259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8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64884" y="1450565"/>
            <a:ext cx="601902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 smtClean="0"/>
              <a:t>Aufteilung Transferaufwendungen</a:t>
            </a:r>
          </a:p>
          <a:p>
            <a:pPr algn="ctr" eaLnBrk="1" hangingPunct="1"/>
            <a:r>
              <a:rPr lang="de-DE" altLang="de-DE" sz="2400" b="1" u="sng" dirty="0" smtClean="0"/>
              <a:t>158,6 Mio. €</a:t>
            </a:r>
            <a:endParaRPr lang="de-DE" altLang="de-DE" sz="24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420888"/>
            <a:ext cx="8533757" cy="2446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39552" y="522920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Gegenfinanzierung erfolgt zum Teil über Quotales System (rd. 75 %), Erstattungen von Bund/Land (Grundsicherung, </a:t>
            </a:r>
            <a:r>
              <a:rPr lang="de-DE" dirty="0" err="1" smtClean="0"/>
              <a:t>AsylblG</a:t>
            </a:r>
            <a:r>
              <a:rPr lang="de-DE" dirty="0" smtClean="0"/>
              <a:t>, ALG II)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0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8716" y="1450565"/>
            <a:ext cx="5931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 smtClean="0"/>
              <a:t>Weitere gravierende Einzelposten</a:t>
            </a:r>
            <a:endParaRPr lang="de-DE" altLang="de-DE" sz="2400" b="1" u="sng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3536"/>
            <a:ext cx="8856984" cy="288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0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35696" y="2492896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Veränderungen aus der Investitionstätigkeit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2112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106608" y="1450565"/>
            <a:ext cx="693555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Finanzhaushalt </a:t>
            </a:r>
          </a:p>
          <a:p>
            <a:pPr algn="ctr" eaLnBrk="1" hangingPunct="1"/>
            <a:r>
              <a:rPr lang="de-DE" altLang="de-DE" sz="2400" b="1" u="sng" dirty="0" smtClean="0"/>
              <a:t>Veränderungen Saldo aus Investitionstätigkeit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41023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90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07704" y="130852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Investitionsbedarf Stand 20.01.2016</a:t>
            </a:r>
            <a:endParaRPr lang="de-DE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776864" cy="479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60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2420888"/>
            <a:ext cx="7056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u="sng" dirty="0" smtClean="0"/>
              <a:t>Exkurs:</a:t>
            </a:r>
          </a:p>
          <a:p>
            <a:pPr algn="ctr"/>
            <a:endParaRPr lang="de-DE" sz="3200" dirty="0"/>
          </a:p>
          <a:p>
            <a:pPr algn="ctr"/>
            <a:r>
              <a:rPr lang="de-DE" sz="3200" dirty="0" smtClean="0"/>
              <a:t>Auswirkungen der </a:t>
            </a:r>
            <a:r>
              <a:rPr lang="de-DE" sz="3200" dirty="0"/>
              <a:t>B</a:t>
            </a:r>
            <a:r>
              <a:rPr lang="de-DE" sz="3200" dirty="0" smtClean="0"/>
              <a:t>auverzögerungen auf den Ergebnishaushalt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59397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99592" y="1700808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Mietaufwendungen für Räume in der </a:t>
            </a:r>
            <a:r>
              <a:rPr lang="de-DE" sz="2800" dirty="0" err="1" smtClean="0"/>
              <a:t>Woltorfer</a:t>
            </a:r>
            <a:r>
              <a:rPr lang="de-DE" sz="2800" dirty="0" smtClean="0"/>
              <a:t> Straße und Container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8568952" cy="297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35696" y="2492896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Veränderungen aus der Finanzierungstätigkeit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2306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99592" y="141277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Veränderungen bei Kreditaufnahmen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1965831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Als Folge der Veränderungen bei der Investitionstätigkeit verändert sich auch die Höhe der Kreditaufnahmen.</a:t>
            </a:r>
            <a:endParaRPr lang="de-D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01" y="2809778"/>
            <a:ext cx="8565597" cy="301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9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63713" y="1422400"/>
            <a:ext cx="6021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</a:t>
            </a:r>
            <a:r>
              <a:rPr lang="de-DE" altLang="de-DE" sz="2800" b="1" u="sng" dirty="0"/>
              <a:t>– Ergebnishaushalt</a:t>
            </a:r>
          </a:p>
        </p:txBody>
      </p:sp>
      <p:sp>
        <p:nvSpPr>
          <p:cNvPr id="3075" name="Rechteck 2"/>
          <p:cNvSpPr>
            <a:spLocks noChangeArrowheads="1"/>
          </p:cNvSpPr>
          <p:nvPr/>
        </p:nvSpPr>
        <p:spPr bwMode="auto">
          <a:xfrm>
            <a:off x="179512" y="2780928"/>
            <a:ext cx="864095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3600" b="1" dirty="0" smtClean="0"/>
              <a:t>Erträge 2016</a:t>
            </a:r>
            <a:r>
              <a:rPr lang="de-DE" altLang="de-DE" sz="3600" b="1" dirty="0"/>
              <a:t>	      	</a:t>
            </a:r>
            <a:r>
              <a:rPr lang="de-DE" altLang="de-DE" sz="3600" b="1" dirty="0" smtClean="0"/>
              <a:t> 	231.217.200 </a:t>
            </a:r>
            <a:r>
              <a:rPr lang="de-DE" altLang="de-DE" sz="3600" b="1" dirty="0"/>
              <a:t>€</a:t>
            </a:r>
          </a:p>
          <a:p>
            <a:pPr eaLnBrk="1" hangingPunct="1"/>
            <a:endParaRPr lang="de-DE" altLang="de-DE" sz="3600" b="1" dirty="0"/>
          </a:p>
          <a:p>
            <a:pPr eaLnBrk="1" hangingPunct="1"/>
            <a:r>
              <a:rPr lang="de-DE" altLang="de-DE" sz="3600" b="1" dirty="0" smtClean="0"/>
              <a:t>Aufwendungen 2016</a:t>
            </a:r>
            <a:r>
              <a:rPr lang="de-DE" altLang="de-DE" sz="3600" b="1" dirty="0"/>
              <a:t>	 </a:t>
            </a:r>
            <a:r>
              <a:rPr lang="de-DE" altLang="de-DE" sz="3600" b="1" dirty="0" smtClean="0"/>
              <a:t>	234.045.600 </a:t>
            </a:r>
            <a:r>
              <a:rPr lang="de-DE" altLang="de-DE" sz="3600" b="1" dirty="0"/>
              <a:t>€</a:t>
            </a:r>
            <a:br>
              <a:rPr lang="de-DE" altLang="de-DE" sz="3600" b="1" dirty="0"/>
            </a:br>
            <a:endParaRPr lang="de-DE" altLang="de-DE" sz="3600" b="1" dirty="0" smtClean="0"/>
          </a:p>
          <a:p>
            <a:pPr eaLnBrk="1" hangingPunct="1"/>
            <a:r>
              <a:rPr lang="de-DE" altLang="de-DE" sz="3600" b="1" dirty="0" smtClean="0"/>
              <a:t>Defizit					  - 2.828.400 </a:t>
            </a:r>
            <a:r>
              <a:rPr lang="de-DE" altLang="de-DE" sz="3600" b="1" dirty="0"/>
              <a:t>€</a:t>
            </a:r>
            <a:br>
              <a:rPr lang="de-DE" altLang="de-DE" sz="3600" b="1" dirty="0"/>
            </a:br>
            <a:r>
              <a:rPr lang="de-DE" altLang="de-DE" sz="2800" dirty="0"/>
              <a:t>(</a:t>
            </a:r>
            <a:r>
              <a:rPr lang="de-DE" altLang="de-DE" sz="2000" dirty="0" smtClean="0"/>
              <a:t>Plan-Jahresergebnis Seite 53 der Unterlagen vom 02.10.2015</a:t>
            </a:r>
            <a:r>
              <a:rPr lang="de-DE" altLang="de-DE" sz="2800" dirty="0" smtClean="0"/>
              <a:t>)</a:t>
            </a:r>
            <a:endParaRPr lang="de-DE" altLang="de-DE" sz="2800" dirty="0"/>
          </a:p>
        </p:txBody>
      </p:sp>
      <p:sp>
        <p:nvSpPr>
          <p:cNvPr id="3076" name="Textfeld 1"/>
          <p:cNvSpPr txBox="1">
            <a:spLocks noChangeArrowheads="1"/>
          </p:cNvSpPr>
          <p:nvPr/>
        </p:nvSpPr>
        <p:spPr bwMode="auto">
          <a:xfrm>
            <a:off x="1979613" y="2071688"/>
            <a:ext cx="540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u="sng" dirty="0"/>
              <a:t>Ausgangslage KT-Sitzung </a:t>
            </a:r>
            <a:r>
              <a:rPr lang="de-DE" altLang="de-DE" sz="2400" u="sng" dirty="0" smtClean="0"/>
              <a:t>07.10.2015</a:t>
            </a:r>
            <a:endParaRPr lang="de-DE" altLang="de-DE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27784" y="134076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Liquiditätsentwicklung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620829" y="5971091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Leicht steigender Kassenkreditbedarf</a:t>
            </a:r>
            <a:endParaRPr lang="de-D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45224"/>
            <a:ext cx="304800" cy="525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30295"/>
            <a:ext cx="7406432" cy="3642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15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27784" y="148478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Liquiditätsentwicklung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111814" y="5544487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Steigender Kassenkreditbedarf als Folge der zeitversetzen Erstattung der Asylaufwendungen</a:t>
            </a:r>
            <a:endParaRPr lang="de-D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810" y="5049063"/>
            <a:ext cx="304800" cy="49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57" y="2132856"/>
            <a:ext cx="865517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0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55885"/>
              </p:ext>
            </p:extLst>
          </p:nvPr>
        </p:nvGraphicFramePr>
        <p:xfrm>
          <a:off x="539552" y="1700808"/>
          <a:ext cx="7920037" cy="4249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0527"/>
                <a:gridCol w="2893404"/>
                <a:gridCol w="1080098"/>
                <a:gridCol w="1656008"/>
              </a:tblGrid>
              <a:tr h="3153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800" b="1" u="sng" strike="noStrike" dirty="0" smtClean="0">
                          <a:effectLst/>
                        </a:rPr>
                        <a:t>Risiken/Chancen </a:t>
                      </a:r>
                      <a:r>
                        <a:rPr lang="de-DE" sz="1800" b="1" u="sng" strike="noStrike" dirty="0">
                          <a:effectLst/>
                        </a:rPr>
                        <a:t>der Haushaltsplanung </a:t>
                      </a:r>
                      <a:r>
                        <a:rPr lang="de-DE" sz="1800" b="1" u="sng" strike="noStrike" dirty="0" smtClean="0">
                          <a:effectLst/>
                        </a:rPr>
                        <a:t>2016</a:t>
                      </a:r>
                      <a:r>
                        <a:rPr lang="de-DE" sz="1800" b="1" u="none" strike="noStrike" dirty="0" smtClean="0">
                          <a:effectLst/>
                        </a:rPr>
                        <a:t>: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8728"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9112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- Endgültige Höhe </a:t>
                      </a:r>
                      <a:r>
                        <a:rPr lang="de-DE" sz="1800" b="1" u="none" strike="noStrike" dirty="0">
                          <a:effectLst/>
                        </a:rPr>
                        <a:t>der Schlüsselzuweisungen wird </a:t>
                      </a:r>
                      <a:r>
                        <a:rPr lang="de-DE" sz="1800" b="1" u="none" strike="noStrike" dirty="0" smtClean="0">
                          <a:effectLst/>
                        </a:rPr>
                        <a:t>erst im April/Mai 2016 </a:t>
                      </a:r>
                    </a:p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  bekannt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096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 smtClean="0">
                          <a:effectLst/>
                        </a:rPr>
                        <a:t>- Endgültige Höhe </a:t>
                      </a:r>
                      <a:r>
                        <a:rPr lang="de-DE" sz="1800" b="1" u="none" strike="noStrike" dirty="0">
                          <a:effectLst/>
                        </a:rPr>
                        <a:t>der Kreisumlage ist abhängig von </a:t>
                      </a:r>
                      <a:r>
                        <a:rPr lang="de-DE" sz="1800" b="1" u="none" strike="noStrike" dirty="0" smtClean="0">
                          <a:effectLst/>
                        </a:rPr>
                        <a:t>der genauen Höhe</a:t>
                      </a:r>
                      <a:br>
                        <a:rPr lang="de-DE" sz="1800" b="1" u="none" strike="noStrike" dirty="0" smtClean="0">
                          <a:effectLst/>
                        </a:rPr>
                      </a:br>
                      <a:r>
                        <a:rPr lang="de-DE" sz="1800" b="1" u="none" strike="noStrike" dirty="0" smtClean="0">
                          <a:effectLst/>
                        </a:rPr>
                        <a:t>  der Schlüsselzuweisungen</a:t>
                      </a:r>
                      <a:endParaRPr lang="de-DE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 Entwicklung der Flüchtlingszahlen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92661">
                <a:tc gridSpan="4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4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3547">
                <a:tc gridSpan="3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</a:tr>
              <a:tr h="403547">
                <a:tc gridSpan="3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19" marR="7619" marT="76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7619" marR="7619" marT="7622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feld 1"/>
          <p:cNvSpPr txBox="1">
            <a:spLocks noChangeArrowheads="1"/>
          </p:cNvSpPr>
          <p:nvPr/>
        </p:nvSpPr>
        <p:spPr bwMode="auto">
          <a:xfrm>
            <a:off x="900113" y="2852738"/>
            <a:ext cx="72485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4800" b="1"/>
              <a:t>Vielen Dank</a:t>
            </a:r>
          </a:p>
          <a:p>
            <a:pPr algn="ctr" eaLnBrk="1" hangingPunct="1"/>
            <a:r>
              <a:rPr lang="de-DE" altLang="de-DE" sz="4800" b="1"/>
              <a:t>für Ihre Aufmerksamkeit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51720" y="2924944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Veränderungen im Ergebnishaushalt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66300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554163" y="1450565"/>
            <a:ext cx="604043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 </a:t>
            </a:r>
          </a:p>
          <a:p>
            <a:pPr algn="ctr" eaLnBrk="1" hangingPunct="1"/>
            <a:r>
              <a:rPr lang="de-DE" altLang="de-DE" sz="2400" b="1" u="sng" dirty="0" smtClean="0"/>
              <a:t>Veränderungen durch Finanzausgleich</a:t>
            </a:r>
            <a:endParaRPr lang="de-DE" altLang="de-DE" sz="2400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7020272" y="5440224"/>
            <a:ext cx="163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Verbesserung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7740352" y="508518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5" y="2852936"/>
            <a:ext cx="8542032" cy="2151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9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603859" y="1450565"/>
            <a:ext cx="594105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</a:t>
            </a:r>
          </a:p>
          <a:p>
            <a:pPr algn="ctr" eaLnBrk="1" hangingPunct="1"/>
            <a:r>
              <a:rPr lang="de-DE" altLang="de-DE" sz="2400" b="1" u="sng" dirty="0" smtClean="0"/>
              <a:t>Verschiedene Veränderungen</a:t>
            </a:r>
            <a:endParaRPr lang="de-DE" altLang="de-DE" sz="2400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6387618" y="6093296"/>
            <a:ext cx="210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Verschlechterung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7757131" y="58052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3117"/>
            <a:ext cx="8416599" cy="346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8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79712" y="1384203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Stellenplanveränderungen von 2015 nach 2016</a:t>
            </a:r>
            <a:endParaRPr lang="de-D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766738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510277" y="1340768"/>
            <a:ext cx="612821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</a:t>
            </a:r>
          </a:p>
          <a:p>
            <a:pPr algn="ctr" eaLnBrk="1" hangingPunct="1"/>
            <a:r>
              <a:rPr lang="de-DE" altLang="de-DE" sz="2400" b="1" u="sng" dirty="0" smtClean="0"/>
              <a:t>Höhere Aufwendungen für Asylbewerber</a:t>
            </a:r>
            <a:endParaRPr lang="de-DE" altLang="de-DE" sz="2400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5868144" y="636995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Verschlechterung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7236296" y="60447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440" y="2283376"/>
            <a:ext cx="6887691" cy="376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8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475621" y="1450565"/>
            <a:ext cx="619752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</a:t>
            </a:r>
          </a:p>
          <a:p>
            <a:pPr algn="ctr" eaLnBrk="1" hangingPunct="1"/>
            <a:r>
              <a:rPr lang="de-DE" altLang="de-DE" sz="2400" b="1" u="sng" dirty="0" smtClean="0"/>
              <a:t>Höhere Erstattungen von Bund und Land</a:t>
            </a:r>
            <a:endParaRPr lang="de-DE" altLang="de-DE" sz="2400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6734068" y="551615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Verbesserung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7668344" y="5155803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8066724" cy="237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8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603866" y="1450565"/>
            <a:ext cx="594104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800" b="1" u="sng" dirty="0"/>
              <a:t>Haushalt </a:t>
            </a:r>
            <a:r>
              <a:rPr lang="de-DE" altLang="de-DE" sz="2800" b="1" u="sng" dirty="0" smtClean="0"/>
              <a:t>2016 - Ergebnishaushalt</a:t>
            </a:r>
          </a:p>
          <a:p>
            <a:pPr algn="ctr" eaLnBrk="1" hangingPunct="1"/>
            <a:r>
              <a:rPr lang="de-DE" altLang="de-DE" sz="2400" b="1" u="sng" dirty="0" smtClean="0"/>
              <a:t>Zusammenfassung, Stand 20.01.2016</a:t>
            </a:r>
            <a:endParaRPr lang="de-DE" altLang="de-DE" sz="2400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2195736" y="5669383"/>
            <a:ext cx="6627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Summe Jahresüberschuss (lfd. Nr. 4 der Änderungsliste vom 15.01.2016 – Vorlage 205/2015-1)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8100392" y="5309343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22" y="2531611"/>
            <a:ext cx="868713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22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sterfolie-FD13">
  <a:themeElements>
    <a:clrScheme name="Powerpoint-Masterfolie-FD1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-Masterfolie-FD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-Masterfolie-FD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Masterfolie-FD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Masterfolie-FD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Powerpoint-Masterfolie-FD13</Template>
  <TotalTime>0</TotalTime>
  <Words>230</Words>
  <Application>Microsoft Office PowerPoint</Application>
  <PresentationFormat>Bildschirmpräsentation (4:3)</PresentationFormat>
  <Paragraphs>54</Paragraphs>
  <Slides>23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Powerpoint-Masterfolie-FD13</vt:lpstr>
      <vt:lpstr>Kreistag 20.01.2016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Landkreis Peine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Friehe</dc:creator>
  <cp:lastModifiedBy>Angerer, Iris</cp:lastModifiedBy>
  <cp:revision>132</cp:revision>
  <cp:lastPrinted>2016-01-20T08:54:16Z</cp:lastPrinted>
  <dcterms:created xsi:type="dcterms:W3CDTF">2012-09-19T07:57:51Z</dcterms:created>
  <dcterms:modified xsi:type="dcterms:W3CDTF">2016-03-02T10:18:36Z</dcterms:modified>
</cp:coreProperties>
</file>